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1" r:id="rId21"/>
  </p:sldIdLst>
  <p:sldSz cx="10080625" cy="7559675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12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0C98C40C-1F04-4B14-9C0F-A6B2F045900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9A66FF3-1744-4C6C-BCE1-415E2BBC1A7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690E408-8132-4427-8BA0-1A27E35E9D0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FB0F901-8CC5-47BE-B1CD-55E4FC4E21B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86600AA-780F-4244-B677-3D54E40C54ED}" type="slidenum">
              <a:t>‹#›</a:t>
            </a:fld>
            <a:endParaRPr lang="el-GR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14338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AB74D378-FD3F-4EF5-84D9-E8092501DA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0162B4C9-F8A3-4175-8A10-BA09A3B3816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" name="Θέση κεφαλίδας 3">
            <a:extLst>
              <a:ext uri="{FF2B5EF4-FFF2-40B4-BE49-F238E27FC236}">
                <a16:creationId xmlns:a16="http://schemas.microsoft.com/office/drawing/2014/main" id="{9FE81193-01DD-484C-BBA4-90E584E9067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l-G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D93173B-117C-48A7-9A5B-6A315B93555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l-G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19CAE12-7AED-4508-9464-B012585E61C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l-G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C90C6AA-1402-4D3F-B3D6-98DE8EBF404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l-G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5A6BFC78-E2AC-48E0-A5F8-3913948DB83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53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l-G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71B1C20-4168-410F-AA51-71EAFA4543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0470D3E-5923-4F0B-86F1-E51EF2256C3D}" type="slidenum">
              <a:t>1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AF39DACC-9B96-4BE5-A8B4-2635199CF0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25FE3884-6A00-4124-ADDE-031591AFD4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DE2F73A-63E4-4F7B-B907-EF12E9CAD6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1564F85-9D03-4B08-8067-73529C68E6E0}" type="slidenum">
              <a:t>11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03418B42-A944-4606-9BD3-12FCB80D5D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34A5CE35-BD36-4B99-B07A-72D41DC79E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77342BE-10E7-482C-9FA7-6020E338E0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97C04D-3E2C-46C7-90D9-CED3919E0286}" type="slidenum">
              <a:t>12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A83A0728-89CA-494C-8068-8D8BE6DC400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5650976C-8600-4F19-9154-1F1BB75258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8549181-28E5-4B63-A993-7C5A9CB0F2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A99BF5-8E03-4116-A0CC-AE1F560C1158}" type="slidenum">
              <a:t>13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A5D655F9-7AA9-48E0-BEC8-A32EC321AB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C62667B5-C544-4E96-AB08-B4D8A3DE79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8AD45B7-3FA1-4814-B1FD-3F0C774D167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FE52272-852F-43C1-9CD5-A83B587C56FA}" type="slidenum">
              <a:t>14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F63F7CCB-111A-4E49-B51C-82EB69D9F91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01B9629-01C1-4C02-A45D-2AC4240390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A2589B1-14C6-4E7F-9F81-339214A40BF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559DC8A-7343-4D55-BD88-F465458A0521}" type="slidenum">
              <a:t>15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70CD278D-2B5F-4B54-ACC8-8AE520DA9E3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F6CF2297-2CB0-418A-B12B-E165D7DAAE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7169FE9-9480-4156-A378-196D5FC34BE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C7E45EE-47C3-4758-810B-041CE99A58C2}" type="slidenum">
              <a:t>16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9BE5EB64-E399-4375-A18F-8EEE40696AA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68E00BF-39C7-410A-AA5C-027EF11331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971F060-40FE-4A8C-BF55-1FB757EDACE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8275037-8987-4980-AF0B-5E35E883A402}" type="slidenum">
              <a:t>19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2B2CEC85-0467-4A41-A29E-9DC06751EC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BB54237F-688C-4AE1-B629-D7F22C9355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895CE52-E9DC-447D-96FB-C26ED5DB3C2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4D56381-9185-49C3-9125-87290A813192}" type="slidenum">
              <a:t>2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F53A4B04-A8AE-46B0-8E2D-DF9EDA599D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4388"/>
            <a:ext cx="5346700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57006781-6419-484A-A4BA-ED8B1E9AA0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87028C-E8CA-4788-8E4B-BB9885320E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1B18ABA-EBC9-4ADB-A3FD-78DD518EDBE8}" type="slidenum">
              <a:t>3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E6E408DA-6FA3-47D8-A80E-BC8625BE08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14C7C9B-7C88-4EB5-8FAA-702CC446B7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7BB22BA-8F2D-4674-9B2D-A535969761C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52ACABA-CBBF-4099-ADA9-75C6E022F29D}" type="slidenum">
              <a:t>4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0949B985-CB6E-4005-A4F2-672FC73BFF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DE0C3DC4-B917-4B99-8417-E4F1FA65FB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AF3A03-7411-4517-9DAC-CF0CFE71CA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1E549A5-53E9-4489-8B6E-12B5B08088E0}" type="slidenum">
              <a:t>5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C1E90C70-4893-4B9D-BF62-C422A1A865B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782DC22D-2C21-4D0A-8E14-1DFF739CBC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21824C-FDFE-42F1-9F69-EB06FB299F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ACAB7C-517D-4FA5-94F4-C234A32B4A97}" type="slidenum">
              <a:t>6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44113EFD-D3AB-4087-B20C-9F092D49DE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931FF5C-D86C-48E2-B243-30C8E85571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CFBE002-6921-4E88-8EC8-6BC1CA03B16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C1CCA79-7AF5-4D66-85C2-F0F3F2BC2771}" type="slidenum">
              <a:t>7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102B3EA0-ED13-41D3-8942-6DA1FDA263E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01E27BBD-E905-4719-AC66-58E5D5B4ED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B689E18-0410-4896-84A2-7CAF326905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F73D962-BCDB-46D4-88A6-A07E8134B481}" type="slidenum">
              <a:t>8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5DBEE79E-19A2-4F83-9C6B-32763A354C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B78ED014-90F7-466A-BF7C-F5CB531E5D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521D6CB-77D5-4490-9761-514D68227B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E32C20C-8B37-430E-9117-AFCE051F0A74}" type="slidenum">
              <a:t>10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BE65676E-EE95-4624-AB31-8C467EC3EE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FD316AB-83B0-454F-AC6F-CAF6C73A29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C65758-5739-486E-97B3-28A35D366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9EBCC9B-A8C1-497D-AE55-130C3D3BF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9273D8-640D-4DB7-AD23-ECCB7578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5B8AA0-2A7F-47CA-B2BF-EEE88CE5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5622E08-7A21-464C-8EF3-8C7A2D39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9A7811-CCB7-41B5-BE89-EA4E6ED9CA6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446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5106D0-4492-411C-8EB2-F0738A9A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28796CD-16DB-4E57-AF9E-A6AE60F1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6F48B3-AB4D-458B-8B63-5BDBF315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71B5E5-CFB2-40F2-8BFC-D9B36404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9A30FF-DA22-4E55-8290-D5AFF190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E12D4E-A9C9-406C-8515-230355C2987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53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C18E41D-02C5-45E9-93B8-AC8AFE832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1079500"/>
            <a:ext cx="2266950" cy="57610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86227A5-87C0-4819-ADCC-C9D1E3A3E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1079500"/>
            <a:ext cx="6653212" cy="57610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2A4557-D165-46C6-87B2-CC26B081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3A0811-CE7B-4239-9696-62507649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B9C2BC4-4AFD-49F0-AC63-149DF022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4C5277-253C-432D-9FED-8BB7FD560D8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24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B7CDA2-B16F-4421-B2E3-6F01FED38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3CA47ED-779F-43FF-B633-8D95BBE3C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146AA5-C3F7-496A-A47B-BA355A30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CE0368C-5531-41C2-82B5-E5C6ABBF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B29961-B4FF-4548-BC65-FAAB5E64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0BDFD0-C4A4-4738-AB7D-AA1674A3E44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65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CCD71-9077-481A-AA26-5D53D0BD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363DDD-D68A-446D-A71F-670172C8F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DBA31A-8875-47E5-B61B-D9B2FA23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18AE23-01D0-4553-947A-CD379775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0037C29-6625-4886-B34E-CC26A5F4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AC99B8-DEE3-4C05-81B3-6B46BF6B428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266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DD0E64-0793-4F6E-A374-D5A70193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A44A2CC-D1FE-4EFB-B650-D824E4845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2C93A0-E156-40B8-AE61-F10D2C22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5D62B6C-D1D9-458F-8827-9639AF14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7567B0-AE7B-4155-8553-F391F32E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B28A27-9BF0-4DB9-A1BB-AD889DFA4E4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610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098760-6E01-4D59-9F9C-1C41E5EE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72EEE2-3995-4063-AEE2-071211BF7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55EB509-2B9C-46B2-B32B-B370C9397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B98B44-49A3-4D2E-B22F-3910D09B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4A1C1BE-212E-4B85-8423-826CA8FA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89D6098-FDFB-47F4-A38A-2A889609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B6CD40-3861-45E7-9BCC-4BBE177EF12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60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10A674-0D59-40D4-AB98-8FE71BB7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712D35B-B211-4265-96C7-E90B02A0F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9E2EF6E-2F87-44F6-88C4-33D26B293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A7199C0-06C4-4CA7-9D95-4B5D89700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0D95E3A-222B-40FB-9AF7-8CFCF5750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825FCFC-5CB9-426D-A826-B5836D6F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7D728AA-9CCD-4E2C-900E-28B34387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8B473C5-C97D-4CD1-8646-77EA9689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CABCD5-548A-4635-A92C-6D245342F4E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218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3E0AD8-1989-454A-83A3-F51F3BBD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B8F4DE-4BAA-4536-97D5-1ACFB0FD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04573B6-384A-4188-8E13-B07AAFCE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A58CF49-3DE8-439D-97D4-37EF72B2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E03CDF-D5D1-4181-8FB0-01CAEEE8F7F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744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2937922-6DE6-4B87-B120-F892645D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55FD128-34DF-47C1-A3B6-7108BFA6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42F66B8-37D2-4A91-861A-6B359456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F86AB8-8B22-47A2-81EF-69A5F570495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232329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FA22C4-65BB-4363-83A7-6D2D71C9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8BBE71-F654-4666-98A0-B65E16CA3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9D414DE-1F89-4231-9238-A92182C47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252BD35-5EA5-4650-A212-8F39BFBA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5376B8E-B6C7-4FCE-9A5F-A184D7CB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EC9EA6C-5795-49DF-9378-887B8993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84FA42-839E-482D-A546-D4CBDA86C3F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82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48EA0C-A76A-4816-8619-874B9E97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9162E4-B20E-4E68-B652-015F105FE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F7F617A-D5BC-41C5-88B5-F5A51996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D20E9A-5619-457B-A887-72D78E06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49D7F3-9155-44E6-8E6C-734ABC67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A83518-4F06-4B76-A57E-2DA690CF3E4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441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8F6DDC-0ED5-4E03-9B1B-2219C839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FAA9A9D-0FB8-416F-9C73-79088261B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55D18D3-7077-4F02-968A-58E5A3611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B04F193-513E-4A25-9DB4-7492A6F9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DA0CF40-BA38-497B-B0EC-A2CED247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A44B21-59C3-4A03-A7F7-BED0FC66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DF9A61-1A11-41F5-907A-3BBC619EACC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430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E88A60-C875-44AA-8C0A-089736B7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CCA0DAA-A31A-4B88-BD1E-90D05BEEF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FB25D0-719F-481E-B8BF-86A7BD496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437A40-7BD5-453A-8C67-097EC3AA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3BA981-9CC8-4F5C-B0D1-630B8C34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A3E51F-4706-40B0-90C8-AE2BA91E218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3794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EA65A1B-E5A7-4553-9140-9746E2180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CCFD67B-581B-40C2-BBBE-04A00CFDE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8F09B4F-2452-480D-B410-295CDBA4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FEFE581-4503-4800-BA62-BD34EB1D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3E92FD-76E5-408A-82F3-E553998A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4A4F4A-C2EB-4E03-AF4E-7E6A05E4ECF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356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4B5146-0456-4327-ABAB-B6668878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ABA50CE-34F9-4206-8E4B-A8DD4F0FF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EE1A76-5220-4D98-967E-87AD52D1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10421BF-FA42-445E-B085-D682F4D0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1A7B15-18E7-4267-A84D-F92FE077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A42435-6C44-4B1D-B350-315148E26F9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80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890EAE-9938-4FEB-B1C5-E1A01279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DEF7F5-3ECC-4B37-A747-5114F33AF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3168650"/>
            <a:ext cx="4459287" cy="36718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2F96D56-7A53-4ACA-80AA-AB4B17F09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3168650"/>
            <a:ext cx="4460875" cy="36718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10EA11B-0CBF-4C19-B52D-FAD195BF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7E562BE-E9D8-4BED-8475-BF482645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8F2DCB5-D552-4818-BE89-A4F50E41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7C0BC2-EEEF-4D8C-B9C6-DDD4576A8C3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91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EF3847-965D-46C0-AA57-D649F45F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9818587-83A7-4D7C-B174-B33DCAACF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9466533-DAE1-47F3-AB3B-C3A97FD9E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300F994-210A-40AE-953E-C8393C8E0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EA4D36C-4F2A-4917-A237-27CBEADF4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9E460F5-D479-4F27-98D0-23F42E63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00D4E70-22D6-4CBF-8DBE-9B534813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14BB61C-9F56-40BB-AA2D-900C573C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CE6BA6-CC3E-403C-8D1D-638B714766C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189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3FDD87-FA1E-4223-848A-5D22F867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F97EF35-9744-4041-AC7E-494B97A1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B5FBFF6-6D15-4C7C-8204-B595D1E2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B140320-8283-47BF-9957-0C79DDB3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F9FB99-768E-403C-8B46-5F9FF7AAFDA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23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104B352-CC80-41B9-BFA0-3202FD55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4E030C3-2E78-4788-9AC8-A8C690EF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400918E-F78F-48AE-BF58-515DBD65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3A6447-C0A8-4189-AE5C-8D8C1FE80E0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28986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D820C1-4C10-45BC-BE1C-E3772E66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473839-6CB9-4E82-B2AB-8DA40A2F9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68CD18E-F5F2-4ECA-AB33-E6F865542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80F971F-0AC6-4715-82BF-4779E80B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7A9C74C-6A39-442E-9BC5-32058E90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FED3DAD-5FFF-4480-B909-D634FC7D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0F4CCE-BD81-4FE9-A7E0-B7FFF8E63DD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248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09757B-CD94-4548-852E-446D6584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97F21C8-649A-4D2D-8B05-7BF8590CE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2CB6DFF-567A-4DC9-B09B-F4960C63F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9A6FB23-4322-4C32-8660-3BCDD393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80B8ACB-AF30-467D-BC68-FB7A27D4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3B8A84-3E57-4828-BB08-3C27D3CB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B1C128-0AA4-477D-BF1E-990BB059DA2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68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518BAD7-B6F4-4A8C-9192-F858025B46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1080000"/>
            <a:ext cx="9071640" cy="172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A949389-81E6-4593-90C8-DC5C54C535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3168000"/>
            <a:ext cx="9071640" cy="3671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5A066D0-5464-41F5-A848-0F64E8BF466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l-GR" sz="1400" kern="1200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B7B3DF1-DBD7-45F5-96E2-20C2C39D0B1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09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el-GR" sz="1400" kern="1200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8472BA-0A3E-4F56-B063-596CCDED809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l-GR" sz="1400" kern="1200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7E22BC9-E7B4-4EF1-87B5-C0CFE9C220F9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l-GR" sz="5860" b="0" i="0" u="none" strike="noStrike" kern="1200" cap="none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888"/>
        </a:spcBef>
        <a:spcAft>
          <a:spcPts val="0"/>
        </a:spcAft>
        <a:tabLst/>
        <a:defRPr lang="el-GR" sz="4200" b="0" i="0" u="none" strike="noStrike" kern="1200" cap="none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065F906-21BB-41EB-92D6-28C1F77AC3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E69DBD8-B22F-47B8-AC1C-3DB88F5852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668FEF-F0BD-4A28-BA27-7207E5861E3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l-G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7CC4873-D151-41EE-BC24-524F5DF2834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el-G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3F8F95-9942-4A6A-BD16-524BA94DCD3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l-G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182826D-2CF9-45CD-809C-685283C7FE05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el-G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el-G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loud.com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discourse.org/features" TargetMode="External"/><Relationship Id="rId5" Type="http://schemas.openxmlformats.org/officeDocument/2006/relationships/hyperlink" Target="https://youtu.be/IzJ11kvM-P8" TargetMode="External"/><Relationship Id="rId4" Type="http://schemas.openxmlformats.org/officeDocument/2006/relationships/hyperlink" Target="https://youtu.be/I8GtygCoNc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rv1-2gym-tripol.ark.sch.g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F3744C-FDE8-4B1F-ADB7-4197DE9FC2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l-GR" dirty="0"/>
              <a:t>Δραστηριότητες Ομίλου “Διαδικτυακές Υπηρεσίες”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03E3B92-B241-4CEF-A996-1F9746EEBC0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vert="horz" anchor="ctr">
            <a:normAutofit fontScale="92500" lnSpcReduction="20000"/>
          </a:bodyPr>
          <a:lstStyle/>
          <a:p>
            <a:pPr lvl="0" algn="ctr"/>
            <a:endParaRPr lang="el-GR" sz="3200" dirty="0"/>
          </a:p>
          <a:p>
            <a:pPr lvl="0" algn="ctr"/>
            <a:endParaRPr lang="el-GR" sz="3200" dirty="0"/>
          </a:p>
          <a:p>
            <a:pPr lvl="0" algn="ctr"/>
            <a:endParaRPr lang="el-GR" sz="3200" dirty="0"/>
          </a:p>
          <a:p>
            <a:pPr lvl="0" algn="ctr"/>
            <a:endParaRPr lang="el-GR" sz="3200" dirty="0"/>
          </a:p>
          <a:p>
            <a:pPr lvl="0" algn="ctr"/>
            <a:r>
              <a:rPr lang="el-GR" sz="3200" dirty="0"/>
              <a:t>Υπεύθυνος Καθηγητής:</a:t>
            </a:r>
          </a:p>
          <a:p>
            <a:pPr lvl="0" algn="ctr"/>
            <a:r>
              <a:rPr lang="el-GR" sz="3200" dirty="0"/>
              <a:t>Μαυρουδής Ιωάννης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A8751369-BBC7-4652-B015-344E29F7C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037578"/>
              </p:ext>
            </p:extLst>
          </p:nvPr>
        </p:nvGraphicFramePr>
        <p:xfrm>
          <a:off x="503999" y="2854496"/>
          <a:ext cx="9045720" cy="2651760"/>
        </p:xfrm>
        <a:graphic>
          <a:graphicData uri="http://schemas.openxmlformats.org/drawingml/2006/table">
            <a:tbl>
              <a:tblPr firstRow="1" bandRow="1"/>
              <a:tblGrid>
                <a:gridCol w="4522320">
                  <a:extLst>
                    <a:ext uri="{9D8B030D-6E8A-4147-A177-3AD203B41FA5}">
                      <a16:colId xmlns:a16="http://schemas.microsoft.com/office/drawing/2014/main" val="2131252465"/>
                    </a:ext>
                  </a:extLst>
                </a:gridCol>
                <a:gridCol w="4523400">
                  <a:extLst>
                    <a:ext uri="{9D8B030D-6E8A-4147-A177-3AD203B41FA5}">
                      <a16:colId xmlns:a16="http://schemas.microsoft.com/office/drawing/2014/main" val="2909543578"/>
                    </a:ext>
                  </a:extLst>
                </a:gridCol>
              </a:tblGrid>
              <a:tr h="181836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l-GR" sz="2400" b="0" i="0" u="none" strike="noStrike" kern="1200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Βλαχάκης Νίκος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l-GR" sz="2400" b="0" i="0" u="none" strike="noStrike" kern="1200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Κυριαζάκος Ηλίας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l-GR" sz="2400" b="0" i="0" u="none" strike="noStrike" kern="1200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Κωστόπουλος Βασίλης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l-GR" sz="2400" b="0" i="0" u="none" strike="noStrike" kern="1200" cap="none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Λυτρίβη</a:t>
                      </a:r>
                      <a:r>
                        <a:rPr lang="el-GR" sz="2400" b="0" i="0" u="none" strike="noStrike" kern="1200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 Όλγα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l-GR" sz="2400" b="0" i="0" u="none" strike="noStrike" kern="1200" cap="none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Μπαρλαμπάς</a:t>
                      </a:r>
                      <a:r>
                        <a:rPr lang="el-GR" sz="2400" b="0" i="0" u="none" strike="noStrike" kern="1200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 Νίκος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l-GR" sz="2400" b="0" i="0" u="none" strike="noStrike" kern="1200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Νικολάου Μαρία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l-GR" sz="2400" b="0" i="0" u="none" strike="noStrike" kern="1200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Παρασκευόπουλος Βαγγέλης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l-GR" sz="2400" b="0" i="0" u="none" strike="noStrike" kern="1200" cap="none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Περντότσι</a:t>
                      </a:r>
                      <a:r>
                        <a:rPr lang="el-GR" sz="2400" b="0" i="0" u="none" strike="noStrike" kern="1200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 </a:t>
                      </a:r>
                      <a:r>
                        <a:rPr lang="el-GR" sz="2400" b="0" i="0" u="none" strike="noStrike" kern="1200" cap="none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Ματέο</a:t>
                      </a:r>
                      <a:endParaRPr lang="el-GR" sz="2400" b="0" i="0" u="none" strike="noStrike" kern="1200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Liberation Sans" pitchFamily="18"/>
                        <a:ea typeface="DejaVu Sans" pitchFamily="2"/>
                        <a:cs typeface="DejaVu Sans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l-GR" sz="2400" b="0" i="0" u="none" strike="noStrike" kern="1200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Τσαρούχης Σπυρίδων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l-GR" sz="2400" b="0" i="0" u="none" strike="noStrike" kern="1200" cap="none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Τσαφαράς</a:t>
                      </a:r>
                      <a:r>
                        <a:rPr lang="el-GR" sz="2400" b="0" i="0" u="none" strike="noStrike" kern="1200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 Φώτιος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l-GR" sz="2400" b="0" i="0" u="none" strike="noStrike" kern="1200" cap="none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Φάκλαρης</a:t>
                      </a:r>
                      <a:r>
                        <a:rPr lang="el-GR" sz="2400" b="0" i="0" u="none" strike="noStrike" kern="1200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 Γιώργος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l-GR" sz="2400" b="0" i="0" u="none" strike="noStrike" kern="1200" cap="none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Χριστάκος</a:t>
                      </a:r>
                      <a:r>
                        <a:rPr lang="el-GR" sz="2400" b="0" i="0" u="none" strike="noStrike" kern="1200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 Δημήτρης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l-GR" sz="2400" b="0" i="0" u="none" strike="noStrike" kern="1200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iberation Sans" pitchFamily="18"/>
                          <a:ea typeface="DejaVu Sans" pitchFamily="2"/>
                          <a:cs typeface="DejaVu Sans" pitchFamily="2"/>
                        </a:rPr>
                        <a:t>Χριστόπουλος Θανάσης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45976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D042C2-5CBB-4D0D-9A2F-D28A90EFD5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el-GR" dirty="0">
                <a:latin typeface="Comic Sans MS" panose="030F0702030302020204" pitchFamily="66" charset="0"/>
              </a:rPr>
              <a:t>Σκεφτήκαμε τις πιθανές ανάγκες των χρηστών μας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893C0F-F725-4C97-8E2B-897E5A4DBD41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503238" y="1768475"/>
            <a:ext cx="3826715" cy="4384675"/>
          </a:xfrm>
        </p:spPr>
        <p:txBody>
          <a:bodyPr vert="horz">
            <a:normAutofit fontScale="92500" lnSpcReduction="10000"/>
          </a:bodyPr>
          <a:lstStyle/>
          <a:p>
            <a:pPr lvl="0">
              <a:buSzPct val="45000"/>
            </a:pPr>
            <a:r>
              <a:rPr lang="el-GR" dirty="0">
                <a:latin typeface="Comic Sans MS" panose="030F0702030302020204" pitchFamily="66" charset="0"/>
              </a:rPr>
              <a:t>Σε επίπεδο:</a:t>
            </a: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Διαχείρισης</a:t>
            </a:r>
          </a:p>
          <a:p>
            <a:pPr lvl="1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π.χ. «αλλαγή </a:t>
            </a:r>
            <a:r>
              <a:rPr lang="el-GR" dirty="0" err="1">
                <a:latin typeface="Comic Sans MS" panose="030F0702030302020204" pitchFamily="66" charset="0"/>
              </a:rPr>
              <a:t>password</a:t>
            </a:r>
            <a:r>
              <a:rPr lang="el-GR" dirty="0">
                <a:latin typeface="Comic Sans MS" panose="030F0702030302020204" pitchFamily="66" charset="0"/>
              </a:rPr>
              <a:t>»</a:t>
            </a: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Υποστήριξης</a:t>
            </a:r>
          </a:p>
          <a:p>
            <a:pPr lvl="1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π.χ. «αιτήματα βοήθειας»</a:t>
            </a: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Αντιμετώπισης προβλημάτων χρηστών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latin typeface="Comic Sans MS" panose="030F0702030302020204" pitchFamily="66" charset="0"/>
              </a:rPr>
              <a:t>support</a:t>
            </a:r>
            <a:r>
              <a:rPr lang="el-GR" dirty="0">
                <a:latin typeface="Comic Sans MS" panose="030F0702030302020204" pitchFamily="66" charset="0"/>
              </a:rPr>
              <a:t>, </a:t>
            </a:r>
            <a:r>
              <a:rPr lang="en-US" dirty="0">
                <a:latin typeface="Comic Sans MS" panose="030F0702030302020204" pitchFamily="66" charset="0"/>
              </a:rPr>
              <a:t>reports, </a:t>
            </a:r>
            <a:r>
              <a:rPr lang="el-GR" dirty="0">
                <a:latin typeface="Comic Sans MS" panose="030F0702030302020204" pitchFamily="66" charset="0"/>
              </a:rPr>
              <a:t>κτλ.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C73C49DD-816A-4CEB-B1E7-38D36A50CD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934" y="2691805"/>
            <a:ext cx="1827971" cy="3502772"/>
          </a:xfr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8AC661D-EE1C-4AB8-A833-C0B146167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46" y="2691805"/>
            <a:ext cx="3254001" cy="2002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2BC652-D000-4ED8-9150-A773CD04F4D6}"/>
              </a:ext>
            </a:extLst>
          </p:cNvPr>
          <p:cNvSpPr txBox="1"/>
          <p:nvPr/>
        </p:nvSpPr>
        <p:spPr>
          <a:xfrm>
            <a:off x="4836687" y="1768475"/>
            <a:ext cx="4706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45000"/>
            </a:pPr>
            <a:r>
              <a:rPr lang="el-GR" dirty="0">
                <a:latin typeface="Comic Sans MS" panose="030F0702030302020204" pitchFamily="66" charset="0"/>
              </a:rPr>
              <a:t>Χρησιμοποιήσαμε </a:t>
            </a:r>
            <a:r>
              <a:rPr lang="en-US" dirty="0">
                <a:latin typeface="Comic Sans MS" panose="030F0702030302020204" pitchFamily="66" charset="0"/>
              </a:rPr>
              <a:t>forum </a:t>
            </a:r>
            <a:r>
              <a:rPr lang="el-GR" dirty="0">
                <a:latin typeface="Comic Sans MS" panose="030F0702030302020204" pitchFamily="66" charset="0"/>
              </a:rPr>
              <a:t>στο </a:t>
            </a:r>
            <a:r>
              <a:rPr lang="en-US" dirty="0">
                <a:latin typeface="Comic Sans MS" panose="030F0702030302020204" pitchFamily="66" charset="0"/>
              </a:rPr>
              <a:t>Moodle</a:t>
            </a:r>
            <a:r>
              <a:rPr lang="el-GR" dirty="0">
                <a:latin typeface="Comic Sans MS" panose="030F0702030302020204" pitchFamily="66" charset="0"/>
              </a:rPr>
              <a:t> για να ανταλλάξουμε και να συγκεντρώσουμε τις ιδέες μας και </a:t>
            </a:r>
            <a:r>
              <a:rPr lang="en-US" dirty="0">
                <a:latin typeface="Comic Sans MS" panose="030F0702030302020204" pitchFamily="66" charset="0"/>
              </a:rPr>
              <a:t>wiki </a:t>
            </a:r>
            <a:r>
              <a:rPr lang="el-GR" dirty="0">
                <a:latin typeface="Comic Sans MS" panose="030F0702030302020204" pitchFamily="66" charset="0"/>
              </a:rPr>
              <a:t>για να τις οργανώσουμε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6A079-1EC8-4B5C-9104-3BADCDFC14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l-GR" dirty="0">
                <a:latin typeface="Comic Sans MS" panose="030F0702030302020204" pitchFamily="66" charset="0"/>
              </a:rPr>
              <a:t>Αναλύσαμε τις δυνατότητες του </a:t>
            </a:r>
            <a:r>
              <a:rPr lang="el-GR" dirty="0" err="1">
                <a:latin typeface="Comic Sans MS" panose="030F0702030302020204" pitchFamily="66" charset="0"/>
              </a:rPr>
              <a:t>Rocket.Chat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95FCBD-F75C-49DD-8611-C79E466BBF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/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μελετώντας τις οδηγίες χρήσης (</a:t>
            </a:r>
            <a:r>
              <a:rPr lang="en-US" dirty="0">
                <a:latin typeface="Comic Sans MS" panose="030F0702030302020204" pitchFamily="66" charset="0"/>
              </a:rPr>
              <a:t>documentation)</a:t>
            </a: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κάνοντας δοκιμαστική χρήση</a:t>
            </a:r>
          </a:p>
          <a:p>
            <a:pPr lvl="0">
              <a:buSzPct val="45000"/>
              <a:buFont typeface="StarSymbol"/>
              <a:buChar char="●"/>
            </a:pP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Ενεργοποιήσαμε δυνατότητες που μας ενδιέφεραν</a:t>
            </a: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π.χ. </a:t>
            </a:r>
            <a:r>
              <a:rPr lang="el-GR" dirty="0" err="1">
                <a:latin typeface="Comic Sans MS" panose="030F0702030302020204" pitchFamily="66" charset="0"/>
              </a:rPr>
              <a:t>custom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emojis</a:t>
            </a:r>
            <a:r>
              <a:rPr lang="el-GR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1F6A7B1-CE72-4269-84E3-6F108312D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47" y="4904310"/>
            <a:ext cx="1795088" cy="17726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F71EFF-17DD-4346-A0FB-3C2A075D8C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l-GR" dirty="0">
                <a:latin typeface="Comic Sans MS" panose="030F0702030302020204" pitchFamily="66" charset="0"/>
              </a:rPr>
              <a:t>Ενεργοποιήσαμε υποστηρικτικές υπηρεσίες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079FBB3-3C53-447B-B185-9AD55E0A17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/>
          <a:p>
            <a:pPr lvl="0">
              <a:buSzPct val="45000"/>
              <a:buFont typeface="StarSymbol"/>
              <a:buChar char="●"/>
            </a:pPr>
            <a:r>
              <a:rPr lang="el-GR" dirty="0" err="1">
                <a:latin typeface="Comic Sans MS" panose="030F0702030302020204" pitchFamily="66" charset="0"/>
              </a:rPr>
              <a:t>Emailer</a:t>
            </a: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Χρήση </a:t>
            </a:r>
            <a:r>
              <a:rPr lang="el-GR" dirty="0" err="1">
                <a:latin typeface="Comic Sans MS" panose="030F0702030302020204" pitchFamily="66" charset="0"/>
              </a:rPr>
              <a:t>gmail</a:t>
            </a:r>
            <a:r>
              <a:rPr lang="el-GR" dirty="0">
                <a:latin typeface="Comic Sans MS" panose="030F0702030302020204" pitchFamily="66" charset="0"/>
              </a:rPr>
              <a:t> λογαριασμού</a:t>
            </a:r>
          </a:p>
          <a:p>
            <a:pPr lvl="0">
              <a:buSzPct val="45000"/>
              <a:buFont typeface="StarSymbol"/>
              <a:buChar char="●"/>
            </a:pP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el-GR" sz="800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l-GR" dirty="0" err="1">
                <a:latin typeface="Comic Sans MS" panose="030F0702030302020204" pitchFamily="66" charset="0"/>
              </a:rPr>
              <a:t>backup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46CA809-ECAC-4D8C-A86C-8B6BB317A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60" y="1835410"/>
            <a:ext cx="2737955" cy="425169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F722E0B-AD00-4523-8C7E-41461A182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" y="2997296"/>
            <a:ext cx="4397189" cy="184418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F7B88AE0-EDCB-45C2-BD95-D17DF123B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6" y="5238136"/>
            <a:ext cx="4397188" cy="14791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FA104A-A78E-4F3E-A6CA-FFF2EE765C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l-GR" dirty="0">
                <a:latin typeface="Comic Sans MS" panose="030F0702030302020204" pitchFamily="66" charset="0"/>
              </a:rPr>
              <a:t>Υλοποιήσαμε αυτοματοποιημένο σύστημα εγγραφής χρηστών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EC9904-DFA7-455A-A071-FE390A1F6B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/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Δημιουργία φόρμας εγγραφής</a:t>
            </a: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Χρήση του email</a:t>
            </a:r>
          </a:p>
          <a:p>
            <a:pPr lvl="0">
              <a:buSzPct val="45000"/>
              <a:buFont typeface="StarSymbol"/>
              <a:buChar char="●"/>
            </a:pP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el-GR" sz="200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Ρύθμιση ανάκτησης κωδικού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0C9E752-5F15-49D0-9B56-584FEFC90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58" y="1653988"/>
            <a:ext cx="2850213" cy="522885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4767861-02C7-4FC0-9ED4-0A871EB64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2900776"/>
            <a:ext cx="3421619" cy="180335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70F69F8-E545-4DCF-84D2-4CBAEE04E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5213908"/>
            <a:ext cx="3421619" cy="15389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24CCF7-C5EE-4824-BC15-1AAC6AADD8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l-GR" dirty="0">
                <a:latin typeface="Comic Sans MS" panose="030F0702030302020204" pitchFamily="66" charset="0"/>
              </a:rPr>
              <a:t>Δημιουργήσαμε το έγγραφο</a:t>
            </a:r>
            <a:br>
              <a:rPr lang="el-GR" dirty="0">
                <a:latin typeface="Comic Sans MS" panose="030F0702030302020204" pitchFamily="66" charset="0"/>
              </a:rPr>
            </a:br>
            <a:r>
              <a:rPr lang="el-GR" dirty="0">
                <a:latin typeface="Comic Sans MS" panose="030F0702030302020204" pitchFamily="66" charset="0"/>
              </a:rPr>
              <a:t>«Όροι Χρήσης» (</a:t>
            </a:r>
            <a:r>
              <a:rPr lang="el-GR" dirty="0" err="1">
                <a:latin typeface="Comic Sans MS" panose="030F0702030302020204" pitchFamily="66" charset="0"/>
              </a:rPr>
              <a:t>Terms</a:t>
            </a:r>
            <a:r>
              <a:rPr lang="el-GR" dirty="0">
                <a:latin typeface="Comic Sans MS" panose="030F0702030302020204" pitchFamily="66" charset="0"/>
              </a:rPr>
              <a:t> of </a:t>
            </a:r>
            <a:r>
              <a:rPr lang="el-GR" dirty="0" err="1">
                <a:latin typeface="Comic Sans MS" panose="030F0702030302020204" pitchFamily="66" charset="0"/>
              </a:rPr>
              <a:t>Service</a:t>
            </a:r>
            <a:r>
              <a:rPr lang="el-GR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63EEC1C-690C-4728-9263-4B59058738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/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Αναλύσαμε το σχετικό έγγραφο από την υπηρεσία «</a:t>
            </a:r>
            <a:r>
              <a:rPr lang="el-GR" dirty="0" err="1">
                <a:latin typeface="Comic Sans MS" panose="030F0702030302020204" pitchFamily="66" charset="0"/>
              </a:rPr>
              <a:t>viber</a:t>
            </a:r>
            <a:r>
              <a:rPr lang="el-GR" dirty="0">
                <a:latin typeface="Comic Sans MS" panose="030F0702030302020204" pitchFamily="66" charset="0"/>
              </a:rPr>
              <a:t>» και το προσαρμόσαμε στις ανάγκες της δικής μας υπηρεσίας απλοποιώντας το για ευκολότερη κατανόηση από τους χρήστες μας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2297026-0576-410D-B938-0BC5A618A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17" y="3779837"/>
            <a:ext cx="1809655" cy="314215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D282F17-0225-49DE-BAD2-AF1326232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53" y="3829366"/>
            <a:ext cx="2342144" cy="31421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DC4F09-E636-41C6-A6DE-3012E902CB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l-GR" dirty="0" err="1">
                <a:latin typeface="Comic Sans MS" panose="030F0702030302020204" pitchFamily="66" charset="0"/>
              </a:rPr>
              <a:t>Παραμετροποιήσαμε</a:t>
            </a:r>
            <a:r>
              <a:rPr lang="el-GR" dirty="0">
                <a:latin typeface="Comic Sans MS" panose="030F0702030302020204" pitchFamily="66" charset="0"/>
              </a:rPr>
              <a:t> την εμφάνιση των απαραίτητων εγγράφων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957BB62-49C4-49BC-8BF5-0259CD2279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6291248" cy="2179913"/>
          </a:xfrm>
        </p:spPr>
        <p:txBody>
          <a:bodyPr vert="horz">
            <a:normAutofit fontScale="475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Κεντρική Σελίδα</a:t>
            </a: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Όροι Χρήσης</a:t>
            </a: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Πολιτική Προστασίας </a:t>
            </a:r>
            <a:r>
              <a:rPr lang="el-GR" dirty="0" err="1">
                <a:latin typeface="Comic Sans MS" panose="030F0702030302020204" pitchFamily="66" charset="0"/>
              </a:rPr>
              <a:t>Ιδιωτικότητας</a:t>
            </a: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Σημαντική Νομική Ειδοποίηση</a:t>
            </a:r>
          </a:p>
          <a:p>
            <a:pPr lvl="0">
              <a:buSzPct val="45000"/>
              <a:buFont typeface="StarSymbol"/>
              <a:buChar char="●"/>
            </a:pP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Οδηγίες Εγγραφής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71F207-A2AD-47F2-A33E-B2CFD3C1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91" y="1769040"/>
            <a:ext cx="1617538" cy="525126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43A574E-61C2-4CD6-9C25-E8475F3F1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28" y="3937682"/>
            <a:ext cx="3339353" cy="306169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0C62322-A42F-4259-9349-5E3EB4AB6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87" y="2818369"/>
            <a:ext cx="3869297" cy="8036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597179-9748-4A65-B3D6-3E52E0C19D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l-GR" dirty="0">
                <a:latin typeface="Comic Sans MS" panose="030F0702030302020204" pitchFamily="66" charset="0"/>
              </a:rPr>
              <a:t>Δημοσιεύσαμε την υπηρεσία μας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1E0F14B-D327-436E-911E-2B32B5274E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785177" cy="4384440"/>
          </a:xfrm>
        </p:spPr>
        <p:txBody>
          <a:bodyPr vert="horz"/>
          <a:lstStyle/>
          <a:p>
            <a:pPr lvl="0">
              <a:buSzPct val="45000"/>
              <a:buFont typeface="StarSymbol"/>
              <a:buChar char="●"/>
            </a:pPr>
            <a:r>
              <a:rPr lang="el-GR" dirty="0" err="1">
                <a:latin typeface="Comic Sans MS" panose="030F0702030302020204" pitchFamily="66" charset="0"/>
              </a:rPr>
              <a:t>Αναζήτησαμε</a:t>
            </a:r>
            <a:r>
              <a:rPr lang="el-GR" dirty="0">
                <a:latin typeface="Comic Sans MS" panose="030F0702030302020204" pitchFamily="66" charset="0"/>
              </a:rPr>
              <a:t> τρόπους διάδοσης</a:t>
            </a:r>
          </a:p>
          <a:p>
            <a:pPr lvl="1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Ανακοίνωση</a:t>
            </a:r>
          </a:p>
          <a:p>
            <a:pPr lvl="1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Ενημέρωση στις τάξεις</a:t>
            </a:r>
          </a:p>
          <a:p>
            <a:pPr lvl="1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Αποστολή email</a:t>
            </a:r>
          </a:p>
          <a:p>
            <a:pPr lvl="1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Χρήση άλλων μέσων (δημοφιλή </a:t>
            </a:r>
            <a:r>
              <a:rPr lang="el-GR" dirty="0" err="1">
                <a:latin typeface="Comic Sans MS" panose="030F0702030302020204" pitchFamily="66" charset="0"/>
              </a:rPr>
              <a:t>social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media</a:t>
            </a:r>
            <a:r>
              <a:rPr lang="el-GR" dirty="0">
                <a:latin typeface="Comic Sans MS" panose="030F0702030302020204" pitchFamily="66" charset="0"/>
              </a:rPr>
              <a:t>)</a:t>
            </a:r>
          </a:p>
          <a:p>
            <a:pPr lvl="1">
              <a:buSzPct val="45000"/>
              <a:buFont typeface="StarSymbol"/>
              <a:buChar char="●"/>
            </a:pP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17BF629-7972-4DD9-83C2-D2B89A540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4" y="1898870"/>
            <a:ext cx="3736679" cy="47619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0F3E8D-2ECB-4D15-A607-C3AAC3DD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Τι κερδίσαμε από αυτή την προσπάθεια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C6FD74-8E85-4537-956E-863CDADDE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Ξεπεράσαμε το φόβο του αγνώστου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Αποκτήσαμε τις βασικές γνώσεις σχετικά με τη λειτουργία του Διαδικτύου και των διαδικτυακών υπηρεσιών ειδικότερα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Καταλάβαμε πόσο σημαντική είναι η έννοια της ασφάλειας στις εφαρμογές που χρησιμοποιούμε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Ξέρουμε ότι θα μπορούσαμε κι εμείς να καταστήσουμε διαθέσιμη μια αντίστοιχη υπηρεσία κι από μόνοι μας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Καταφέραμε να συνεργαστούμε για ένα κοινό σκοπό, ο καθένας συνεισφέροντας με τα ιδιαίτερα ταλέντα του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Ανακαλύψαμε και απολαύσαμε έναν επιπλέον εναλλακτικό τρόπο επικοινωνίας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Διαπιστώσαμε τη δυσκολία προσέλκυσης χρηστών σε μια νέα πλατφόρμα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Διαπιστώσαμε ότι τα λογισμικά “ανοικτού κώδικα” (</a:t>
            </a:r>
            <a:r>
              <a:rPr lang="el-GR" dirty="0" err="1">
                <a:latin typeface="Comic Sans MS" panose="030F0702030302020204" pitchFamily="66" charset="0"/>
              </a:rPr>
              <a:t>open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source</a:t>
            </a:r>
            <a:r>
              <a:rPr lang="el-GR" dirty="0">
                <a:latin typeface="Comic Sans MS" panose="030F0702030302020204" pitchFamily="66" charset="0"/>
              </a:rPr>
              <a:t>) είναι αξιόλογα παρά το γεγονός ότι είναι δωρεάν, οπότε αποτελούν αξιόπιστη επιλογή για διάφορες εφαρμογές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Αξιοποιήσαμε τα δικά μας κριτήρια και ικανότητες για την επίλυση προβλημάτων επιλέγοντας τις βέλτιστες λύσεις</a:t>
            </a:r>
          </a:p>
        </p:txBody>
      </p:sp>
    </p:spTree>
    <p:extLst>
      <p:ext uri="{BB962C8B-B14F-4D97-AF65-F5344CB8AC3E}">
        <p14:creationId xmlns:p14="http://schemas.microsoft.com/office/powerpoint/2010/main" val="3359267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1136DF47-A103-4DDE-A4D3-0C0C7E2C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2C66E96E-FD1F-4F31-9098-59F46A2B43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66" y="1768475"/>
            <a:ext cx="4008845" cy="4384675"/>
          </a:xfrm>
        </p:spPr>
      </p:pic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id="{A2024D50-D8C9-4AD8-9123-867C959CC6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55" y="1768475"/>
            <a:ext cx="2023696" cy="4384675"/>
          </a:xfr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E2384896-43DB-4E86-A91F-8CA807ADF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7" y="2335554"/>
            <a:ext cx="2695073" cy="28885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C0AFAA-1DB2-4F4B-9B2C-ED3196EED51B}"/>
              </a:ext>
            </a:extLst>
          </p:cNvPr>
          <p:cNvSpPr txBox="1"/>
          <p:nvPr/>
        </p:nvSpPr>
        <p:spPr>
          <a:xfrm>
            <a:off x="890980" y="5441577"/>
            <a:ext cx="180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Οθόνη Σύνδεσης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5F7D2-703B-4D25-B308-594D3B8AC919}"/>
              </a:ext>
            </a:extLst>
          </p:cNvPr>
          <p:cNvSpPr txBox="1"/>
          <p:nvPr/>
        </p:nvSpPr>
        <p:spPr>
          <a:xfrm>
            <a:off x="3888652" y="6153150"/>
            <a:ext cx="281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 Interface </a:t>
            </a:r>
            <a:r>
              <a:rPr lang="el-GR" dirty="0"/>
              <a:t>Υπολογιστή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95BAD6-7F7B-4D8F-9150-77B9D910B508}"/>
              </a:ext>
            </a:extLst>
          </p:cNvPr>
          <p:cNvSpPr txBox="1"/>
          <p:nvPr/>
        </p:nvSpPr>
        <p:spPr>
          <a:xfrm>
            <a:off x="7551550" y="6143065"/>
            <a:ext cx="180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smartphone app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947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0170DD-2C5A-4A3A-89E3-3C8DB75577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329" y="3168000"/>
            <a:ext cx="9024311" cy="1262160"/>
          </a:xfrm>
        </p:spPr>
        <p:txBody>
          <a:bodyPr vert="horz"/>
          <a:lstStyle/>
          <a:p>
            <a:pPr lvl="0"/>
            <a:r>
              <a:rPr lang="el-GR" sz="4400" dirty="0"/>
              <a:t>Σας ευχαριστούμε!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3BEC98-E40F-49A2-9EBC-870426AA90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r>
              <a:rPr lang="el-GR" dirty="0">
                <a:latin typeface="Comic Sans MS" panose="030F0702030302020204" pitchFamily="66" charset="0"/>
              </a:rPr>
              <a:t>Ξεκινήσαμε αναλύοντας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A1A291-F245-4B19-954B-80859E466B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την αρχιτεκτονική των διαδικτυακών υπηρεσιών</a:t>
            </a:r>
          </a:p>
          <a:p>
            <a:pPr lvl="0">
              <a:buSzPct val="45000"/>
              <a:buFont typeface="StarSymbol"/>
              <a:buChar char="●"/>
            </a:pP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el-GR" sz="200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θέματα ασφάλειας όπως κρυπτογράφηση</a:t>
            </a:r>
          </a:p>
          <a:p>
            <a:pPr lvl="0">
              <a:buSzPct val="45000"/>
              <a:buFont typeface="StarSymbol"/>
              <a:buChar char="●"/>
            </a:pP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8854851-76BB-4546-98E3-DDAC5AAE676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31319" y="5130212"/>
            <a:ext cx="4617000" cy="18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C5C0AB-72D2-4AB8-AD30-86B76A8EF19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47319" y="2319840"/>
            <a:ext cx="5985000" cy="231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BBEE6B-1108-4498-8AF6-7C85BA70A2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l-GR" dirty="0">
                <a:latin typeface="Comic Sans MS" panose="030F0702030302020204" pitchFamily="66" charset="0"/>
              </a:rPr>
              <a:t>Προτείναμε </a:t>
            </a:r>
            <a:r>
              <a:rPr lang="el-GR" dirty="0" err="1">
                <a:latin typeface="Comic Sans MS" panose="030F0702030302020204" pitchFamily="66" charset="0"/>
              </a:rPr>
              <a:t>open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source</a:t>
            </a:r>
            <a:r>
              <a:rPr lang="el-GR" dirty="0">
                <a:latin typeface="Comic Sans MS" panose="030F0702030302020204" pitchFamily="66" charset="0"/>
              </a:rPr>
              <a:t> υπηρεσίες προς υλοποίηση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83CFB96-3100-4131-A86C-50884347F6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>
            <a:normAutofit fontScale="92500" lnSpcReduction="10000"/>
          </a:bodyPr>
          <a:lstStyle/>
          <a:p>
            <a:pPr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Χρησιμοποιήσαμε </a:t>
            </a:r>
            <a:r>
              <a:rPr lang="el-GR" dirty="0" err="1">
                <a:latin typeface="Comic Sans MS" panose="030F0702030302020204" pitchFamily="66" charset="0"/>
              </a:rPr>
              <a:t>forum</a:t>
            </a:r>
            <a:r>
              <a:rPr lang="el-GR" dirty="0">
                <a:latin typeface="Comic Sans MS" panose="030F0702030302020204" pitchFamily="66" charset="0"/>
              </a:rPr>
              <a:t> στο </a:t>
            </a:r>
            <a:r>
              <a:rPr lang="el-GR" dirty="0" err="1">
                <a:latin typeface="Comic Sans MS" panose="030F0702030302020204" pitchFamily="66" charset="0"/>
              </a:rPr>
              <a:t>Moodle</a:t>
            </a:r>
            <a:r>
              <a:rPr lang="el-GR" dirty="0">
                <a:latin typeface="Comic Sans MS" panose="030F0702030302020204" pitchFamily="66" charset="0"/>
              </a:rPr>
              <a:t> για να συγκεντρώσουμε τις προτάσεις μας</a:t>
            </a:r>
          </a:p>
          <a:p>
            <a:pPr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Καταλήξαμε στα:</a:t>
            </a:r>
          </a:p>
          <a:p>
            <a:pPr lvl="0">
              <a:buSzPct val="45000"/>
              <a:buFont typeface="StarSymbol"/>
              <a:buChar char="●"/>
            </a:pPr>
            <a:endParaRPr lang="el-GR" dirty="0">
              <a:latin typeface="Comic Sans MS" panose="030F0702030302020204" pitchFamily="66" charset="0"/>
              <a:hlinkClick r:id="rId3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l-GR" dirty="0" err="1">
                <a:latin typeface="Comic Sans MS" panose="030F0702030302020204" pitchFamily="66" charset="0"/>
                <a:hlinkClick r:id="rId4"/>
              </a:rPr>
              <a:t>NextCloud</a:t>
            </a:r>
            <a:r>
              <a:rPr lang="el-GR" dirty="0">
                <a:latin typeface="Comic Sans MS" panose="030F0702030302020204" pitchFamily="66" charset="0"/>
                <a:hlinkClick r:id="rId4"/>
              </a:rPr>
              <a:t> (</a:t>
            </a:r>
            <a:r>
              <a:rPr lang="el-GR" dirty="0" err="1">
                <a:latin typeface="Comic Sans MS" panose="030F0702030302020204" pitchFamily="66" charset="0"/>
                <a:hlinkClick r:id="rId4"/>
              </a:rPr>
              <a:t>FileSharing</a:t>
            </a:r>
            <a:r>
              <a:rPr lang="el-GR" dirty="0">
                <a:latin typeface="Comic Sans MS" panose="030F0702030302020204" pitchFamily="66" charset="0"/>
                <a:hlinkClick r:id="rId4"/>
              </a:rPr>
              <a:t>)</a:t>
            </a:r>
            <a:endParaRPr lang="el-GR" dirty="0">
              <a:latin typeface="Comic Sans MS" panose="030F0702030302020204" pitchFamily="66" charset="0"/>
            </a:endParaRPr>
          </a:p>
          <a:p>
            <a:pPr>
              <a:buSzPct val="45000"/>
              <a:buFont typeface="StarSymbol"/>
              <a:buChar char="●"/>
            </a:pPr>
            <a:r>
              <a:rPr lang="el-GR" dirty="0" err="1">
                <a:latin typeface="Comic Sans MS" panose="030F0702030302020204" pitchFamily="66" charset="0"/>
                <a:hlinkClick r:id="rId5"/>
              </a:rPr>
              <a:t>RocketChat</a:t>
            </a:r>
            <a:r>
              <a:rPr lang="el-GR" dirty="0">
                <a:latin typeface="Comic Sans MS" panose="030F0702030302020204" pitchFamily="66" charset="0"/>
                <a:hlinkClick r:id="rId5"/>
              </a:rPr>
              <a:t> (Chat)</a:t>
            </a: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l-GR" dirty="0" err="1">
                <a:latin typeface="Comic Sans MS" panose="030F0702030302020204" pitchFamily="66" charset="0"/>
                <a:hlinkClick r:id="rId6"/>
              </a:rPr>
              <a:t>Discourse</a:t>
            </a:r>
            <a:r>
              <a:rPr lang="el-GR" dirty="0">
                <a:latin typeface="Comic Sans MS" panose="030F0702030302020204" pitchFamily="66" charset="0"/>
                <a:hlinkClick r:id="rId6"/>
              </a:rPr>
              <a:t> (</a:t>
            </a:r>
            <a:r>
              <a:rPr lang="el-GR" dirty="0" err="1">
                <a:latin typeface="Comic Sans MS" panose="030F0702030302020204" pitchFamily="66" charset="0"/>
                <a:hlinkClick r:id="rId6"/>
              </a:rPr>
              <a:t>Forum</a:t>
            </a:r>
            <a:r>
              <a:rPr lang="el-GR" dirty="0">
                <a:latin typeface="Comic Sans MS" panose="030F0702030302020204" pitchFamily="66" charset="0"/>
                <a:hlinkClick r:id="rId6"/>
              </a:rPr>
              <a:t>)</a:t>
            </a:r>
            <a:br>
              <a:rPr lang="el-GR" dirty="0">
                <a:latin typeface="Comic Sans MS" panose="030F0702030302020204" pitchFamily="66" charset="0"/>
              </a:rPr>
            </a:b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C08FA3F-2D92-4081-B353-FB36B5E84B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1" y="2769568"/>
            <a:ext cx="4347177" cy="33198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CFA7A7-A41B-403F-B378-BCB37FC8AE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el-GR" dirty="0">
                <a:latin typeface="Comic Sans MS" panose="030F0702030302020204" pitchFamily="66" charset="0"/>
              </a:rPr>
              <a:t>Ψηφίσαμε ποια υπηρεσία να υλοποιήσουμε</a:t>
            </a:r>
          </a:p>
        </p:txBody>
      </p:sp>
      <p:pic>
        <p:nvPicPr>
          <p:cNvPr id="3" name="Θέση περιεχομένου 2">
            <a:extLst>
              <a:ext uri="{FF2B5EF4-FFF2-40B4-BE49-F238E27FC236}">
                <a16:creationId xmlns:a16="http://schemas.microsoft.com/office/drawing/2014/main" id="{593931BD-0948-44BC-AE81-547CFCA27D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lum/>
            <a:alphaModFix/>
          </a:blip>
          <a:srcRect l="1" t="1434" r="-106" b="-1649"/>
          <a:stretch/>
        </p:blipFill>
        <p:spPr>
          <a:xfrm>
            <a:off x="5116352" y="2376000"/>
            <a:ext cx="4464000" cy="3816000"/>
          </a:xfr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230322B-1ACB-4AE6-928E-76E9AF024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619" y="2032934"/>
            <a:ext cx="4460875" cy="4384675"/>
          </a:xfrm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Λάβαμε υπόψη: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Τις δυνατότητες των υποδομών μας:</a:t>
            </a:r>
          </a:p>
          <a:p>
            <a:pPr marL="1143000" lvl="1" indent="-457200"/>
            <a:r>
              <a:rPr lang="en-US" dirty="0">
                <a:latin typeface="Comic Sans MS" panose="030F0702030302020204" pitchFamily="66" charset="0"/>
              </a:rPr>
              <a:t>Hardware</a:t>
            </a:r>
          </a:p>
          <a:p>
            <a:pPr marL="1143000" lvl="1" indent="-457200"/>
            <a:r>
              <a:rPr lang="en-US" dirty="0">
                <a:latin typeface="Comic Sans MS" panose="030F0702030302020204" pitchFamily="66" charset="0"/>
              </a:rPr>
              <a:t>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Τα ενδιαφέροντά μας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CA89A2-A98E-4F71-95DC-C95B6061F6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el-GR" dirty="0">
                <a:latin typeface="Comic Sans MS" panose="030F0702030302020204" pitchFamily="66" charset="0"/>
              </a:rPr>
              <a:t>Εγκαταστήσαμε το Λ.Σ. «</a:t>
            </a:r>
            <a:r>
              <a:rPr lang="en-US" dirty="0">
                <a:latin typeface="Comic Sans MS" panose="030F0702030302020204" pitchFamily="66" charset="0"/>
              </a:rPr>
              <a:t>Ubuntu MATE</a:t>
            </a:r>
            <a:r>
              <a:rPr lang="el-GR" dirty="0">
                <a:latin typeface="Comic Sans MS" panose="030F0702030302020204" pitchFamily="66" charset="0"/>
              </a:rPr>
              <a:t>» στο Server μας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56720D5-E794-4824-86BE-6C431A1CA2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>
                <a:latin typeface="Comic Sans MS" panose="030F0702030302020204" pitchFamily="66" charset="0"/>
              </a:rPr>
              <a:t>Γιατί: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το χρησιμοποιούσαμε ήδη στο Εργαστήριο Πληροφορικής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έχει τις δυνατότητες που χρειαζόμαστε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είναι </a:t>
            </a:r>
            <a:r>
              <a:rPr lang="en-US" dirty="0">
                <a:latin typeface="Comic Sans MS" panose="030F0702030302020204" pitchFamily="66" charset="0"/>
              </a:rPr>
              <a:t>Open Source (</a:t>
            </a:r>
            <a:r>
              <a:rPr lang="el-GR" dirty="0">
                <a:latin typeface="Comic Sans MS" panose="030F0702030302020204" pitchFamily="66" charset="0"/>
              </a:rPr>
              <a:t>Ανοικτού Κώδικα), οπότε και δωρεάν!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A43DB66E-F7F2-4F00-A360-2F12808130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2622550"/>
            <a:ext cx="4460875" cy="2676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FBBDDB-E1E7-4469-B45C-929BC19E40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l-GR" dirty="0">
                <a:latin typeface="Comic Sans MS" panose="030F0702030302020204" pitchFamily="66" charset="0"/>
              </a:rPr>
              <a:t>Κάναμε τις απαραίτητες Δικτυακές Ρυθμίσεις στον Server μας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7148F19-3D70-4725-915B-0CD46373E4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/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Τον κάναμε να «απαντάει» στη Διεύθυνση:</a:t>
            </a:r>
          </a:p>
          <a:p>
            <a:pPr lvl="1" indent="0">
              <a:buSzPct val="45000"/>
              <a:buNone/>
            </a:pPr>
            <a:r>
              <a:rPr lang="en-US" dirty="0">
                <a:latin typeface="Comic Sans MS" panose="030F0702030302020204" pitchFamily="66" charset="0"/>
                <a:hlinkClick r:id="rId3" action="ppaction://hlinkfile"/>
              </a:rPr>
              <a:t>srv1-2gym-tripol.ark.sch.gr</a:t>
            </a:r>
            <a:endParaRPr lang="en-US" dirty="0">
              <a:latin typeface="Comic Sans MS" panose="030F0702030302020204" pitchFamily="66" charset="0"/>
            </a:endParaRPr>
          </a:p>
          <a:p>
            <a:pPr lvl="1" indent="0">
              <a:buSzPct val="45000"/>
              <a:buNone/>
            </a:pP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en-US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en-US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Ενεργοποιήσαμε Πιστοποιητικό ασφάλειας (</a:t>
            </a:r>
            <a:r>
              <a:rPr lang="el-GR" dirty="0" err="1">
                <a:latin typeface="Comic Sans MS" panose="030F0702030302020204" pitchFamily="66" charset="0"/>
              </a:rPr>
              <a:t>https</a:t>
            </a:r>
            <a:r>
              <a:rPr lang="el-GR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5BC4CF1-3A71-4D6E-A5F0-8E23A9D13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54" y="2203219"/>
            <a:ext cx="2335305" cy="234129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343528D-D9C4-43D6-82BA-D8BD3023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4" y="5068434"/>
            <a:ext cx="3357095" cy="20302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AA4A72-2BB4-4052-93B1-CCEF5D55B4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l-GR">
                <a:latin typeface="Comic Sans MS" panose="030F0702030302020204" pitchFamily="66" charset="0"/>
              </a:rPr>
              <a:t>Εγκαταστήσαμε το Rocket.Chat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05320-A8DF-41D8-98B9-2A05BA4CF1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39"/>
            <a:ext cx="9071640" cy="4622795"/>
          </a:xfrm>
        </p:spPr>
        <p:txBody>
          <a:bodyPr vert="horz">
            <a:normAutofit fontScale="77500" lnSpcReduction="20000"/>
          </a:bodyPr>
          <a:lstStyle/>
          <a:p>
            <a:pPr lvl="0">
              <a:buSzPct val="45000"/>
            </a:pPr>
            <a:r>
              <a:rPr lang="el-GR" dirty="0">
                <a:latin typeface="Comic Sans MS" panose="030F0702030302020204" pitchFamily="66" charset="0"/>
              </a:rPr>
              <a:t>Δοκιμάσαμε:</a:t>
            </a: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χειροκίνητη </a:t>
            </a:r>
          </a:p>
          <a:p>
            <a:pPr lvl="1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δηλαδή εγκατάσταση επιμέρους στοιχείων της αρχιτεκτονικής 		(</a:t>
            </a:r>
            <a:r>
              <a:rPr lang="en-US" dirty="0">
                <a:latin typeface="Comic Sans MS" panose="030F0702030302020204" pitchFamily="66" charset="0"/>
              </a:rPr>
              <a:t>web server, database, web application) </a:t>
            </a:r>
            <a:r>
              <a:rPr lang="el-GR" dirty="0">
                <a:latin typeface="Comic Sans MS" panose="030F0702030302020204" pitchFamily="66" charset="0"/>
              </a:rPr>
              <a:t>ξεχωριστά</a:t>
            </a:r>
            <a:endParaRPr lang="en-US" dirty="0">
              <a:latin typeface="Comic Sans MS" panose="030F0702030302020204" pitchFamily="66" charset="0"/>
            </a:endParaRPr>
          </a:p>
          <a:p>
            <a:pPr lvl="1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είχε το πλεονέκτημα αναβάθμισης κάθε μέρους ξεχωριστά</a:t>
            </a:r>
          </a:p>
          <a:p>
            <a:pPr lvl="1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αλλά μπορούσε να οδηγήσει σε ασυμβατότητες εκδόσεων στα «</a:t>
            </a:r>
            <a:r>
              <a:rPr lang="en-US" dirty="0">
                <a:latin typeface="Comic Sans MS" panose="030F0702030302020204" pitchFamily="66" charset="0"/>
              </a:rPr>
              <a:t>requirements</a:t>
            </a:r>
            <a:r>
              <a:rPr lang="el-GR" dirty="0">
                <a:latin typeface="Comic Sans MS" panose="030F0702030302020204" pitchFamily="66" charset="0"/>
              </a:rPr>
              <a:t>» του </a:t>
            </a:r>
            <a:r>
              <a:rPr lang="en-US" dirty="0" err="1">
                <a:latin typeface="Comic Sans MS" panose="030F0702030302020204" pitchFamily="66" charset="0"/>
              </a:rPr>
              <a:t>Rocket.Chat</a:t>
            </a:r>
            <a:endParaRPr lang="el-GR" dirty="0">
              <a:latin typeface="Comic Sans MS" panose="030F0702030302020204" pitchFamily="66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αυτοματοποιημένη εγκατάσταση</a:t>
            </a:r>
          </a:p>
          <a:p>
            <a:pPr lvl="1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είναι ευκολότερη</a:t>
            </a:r>
          </a:p>
          <a:p>
            <a:pPr lvl="2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στην εγκατάσταση,</a:t>
            </a:r>
          </a:p>
          <a:p>
            <a:pPr lvl="2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ενημέρωση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l-GR" dirty="0">
              <a:latin typeface="Comic Sans MS" panose="030F0702030302020204" pitchFamily="66" charset="0"/>
            </a:endParaRPr>
          </a:p>
          <a:p>
            <a:pPr lvl="2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και λήψη αντιγράφων ασφαλείας (</a:t>
            </a:r>
            <a:r>
              <a:rPr lang="en-US" dirty="0">
                <a:latin typeface="Comic Sans MS" panose="030F0702030302020204" pitchFamily="66" charset="0"/>
              </a:rPr>
              <a:t>backup)</a:t>
            </a:r>
            <a:r>
              <a:rPr lang="el-GR" dirty="0">
                <a:latin typeface="Comic Sans MS" panose="030F0702030302020204" pitchFamily="66" charset="0"/>
              </a:rPr>
              <a:t>, </a:t>
            </a:r>
            <a:endParaRPr lang="en-US" dirty="0">
              <a:latin typeface="Comic Sans MS" panose="030F0702030302020204" pitchFamily="66" charset="0"/>
            </a:endParaRPr>
          </a:p>
          <a:p>
            <a:pPr lvl="1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και πιο δοκιμασμένη από την κοινότητα </a:t>
            </a:r>
          </a:p>
          <a:p>
            <a:pPr marL="457200" lvl="1" indent="0">
              <a:buSzPct val="45000"/>
              <a:buNone/>
            </a:pPr>
            <a:r>
              <a:rPr lang="el-GR" dirty="0">
                <a:latin typeface="Comic Sans MS" panose="030F0702030302020204" pitchFamily="66" charset="0"/>
              </a:rPr>
              <a:t>που αναπτύσσει και χρησιμοποιεί το </a:t>
            </a:r>
            <a:r>
              <a:rPr lang="en-US" dirty="0" err="1">
                <a:latin typeface="Comic Sans MS" panose="030F0702030302020204" pitchFamily="66" charset="0"/>
              </a:rPr>
              <a:t>Rocket.Chat</a:t>
            </a:r>
            <a:endParaRPr lang="en-US" dirty="0">
              <a:latin typeface="Comic Sans MS" panose="030F0702030302020204" pitchFamily="66" charset="0"/>
            </a:endParaRPr>
          </a:p>
          <a:p>
            <a:pPr marL="457200" lvl="1" indent="0">
              <a:buSzPct val="45000"/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457200" lvl="1" indent="0">
              <a:buSzPct val="45000"/>
              <a:buNone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Οπότε καταλήξαμε στην αυτοματοποιημένη εγκατάσταση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EF2F55C-8251-426D-8D21-7D327FE4C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52744"/>
            <a:ext cx="2805766" cy="18021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C290B-B14C-420D-8438-980FE2DBE8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/>
            <a:r>
              <a:rPr lang="el-GR" dirty="0">
                <a:latin typeface="Comic Sans MS" panose="030F0702030302020204" pitchFamily="66" charset="0"/>
              </a:rPr>
              <a:t>Διερευνήσαμε διάφορες μεθόδους Εγγραφής Χρηστών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5D6FC7F-CD1B-47A5-ADDD-EB61868111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Χειροκίνητη εγγραφή καθενός χρήστη</a:t>
            </a:r>
          </a:p>
          <a:p>
            <a:pPr lvl="1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έτσι κάναμε τις πρώτες δοκιμές</a:t>
            </a:r>
          </a:p>
          <a:p>
            <a:pPr>
              <a:buSzPct val="45000"/>
              <a:buFont typeface="StarSymbol"/>
              <a:buChar char="●"/>
            </a:pPr>
            <a:r>
              <a:rPr lang="en-US" dirty="0">
                <a:latin typeface="Comic Sans MS" panose="030F0702030302020204" pitchFamily="66" charset="0"/>
              </a:rPr>
              <a:t>Single Sign On (SSO) </a:t>
            </a:r>
            <a:r>
              <a:rPr lang="el-GR" dirty="0">
                <a:latin typeface="Comic Sans MS" panose="030F0702030302020204" pitchFamily="66" charset="0"/>
              </a:rPr>
              <a:t>του Πανελληνίου Σχολικού Δικτύου</a:t>
            </a:r>
          </a:p>
          <a:p>
            <a:pPr lvl="1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αλλά είχε πολύ αυστηρές προδιαγραφές και χρειαζόταν έγκριση</a:t>
            </a:r>
          </a:p>
          <a:p>
            <a:pPr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Με ταυτοποίηση μέσω </a:t>
            </a:r>
            <a:r>
              <a:rPr lang="en-US" dirty="0">
                <a:latin typeface="Comic Sans MS" panose="030F0702030302020204" pitchFamily="66" charset="0"/>
              </a:rPr>
              <a:t>email</a:t>
            </a:r>
          </a:p>
          <a:p>
            <a:pPr lvl="1">
              <a:buSzPct val="45000"/>
              <a:buFont typeface="StarSymbol"/>
              <a:buChar char="●"/>
            </a:pPr>
            <a:r>
              <a:rPr lang="el-GR" dirty="0">
                <a:latin typeface="Comic Sans MS" panose="030F0702030302020204" pitchFamily="66" charset="0"/>
              </a:rPr>
              <a:t>καταλήξαμε σε αυτή τη λύση τελικά για τους χρήστες μας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7C59A2-05BA-4F0B-917C-7407CD2F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tabLst/>
              <a:defRPr/>
            </a:pP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Comic Sans MS" panose="030F0702030302020204" pitchFamily="66" charset="0"/>
              </a:rPr>
              <a:t>Αντιμετωπίσαμε διάφορα προβλήματα κατά τη διάρκεια των δοκιμών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8ACB84-4078-4C33-83B4-EE63260F3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Comic Sans MS" panose="030F0702030302020204" pitchFamily="66" charset="0"/>
              </a:rPr>
              <a:t>π.χ.:</a:t>
            </a:r>
          </a:p>
          <a:p>
            <a:pPr marL="1143000" lvl="1" indent="-457200"/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Comic Sans MS" panose="030F0702030302020204" pitchFamily="66" charset="0"/>
              </a:rPr>
              <a:t>χρειαζόταν αναβάθμιση</a:t>
            </a:r>
            <a:r>
              <a:rPr lang="el-GR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Comic Sans MS" panose="030F0702030302020204" pitchFamily="66" charset="0"/>
              </a:rPr>
              <a:t> της έκδοσης της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Comic Sans MS" panose="030F0702030302020204" pitchFamily="66" charset="0"/>
              </a:rPr>
              <a:t> Βάσης Δεδομένων «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Comic Sans MS" panose="030F0702030302020204" pitchFamily="66" charset="0"/>
              </a:rPr>
              <a:t>MongoDB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Comic Sans MS" panose="030F0702030302020204" pitchFamily="66" charset="0"/>
              </a:rPr>
              <a:t>»</a:t>
            </a:r>
          </a:p>
          <a:p>
            <a:pPr marL="1143000" lvl="1" indent="-457200"/>
            <a:r>
              <a:rPr lang="el-GR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Comic Sans MS" panose="030F0702030302020204" pitchFamily="66" charset="0"/>
              </a:rPr>
              <a:t>κατά την αναβάθμιση χάθηκαν τα περιεχόμενά της</a:t>
            </a:r>
          </a:p>
          <a:p>
            <a:pPr marL="1143000" lvl="1" indent="-457200"/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Comic Sans MS" panose="030F0702030302020204" pitchFamily="66" charset="0"/>
              </a:rPr>
              <a:t>οπότε αναλογιζόμενοι το μέγεθος του προβλήματος εάν </a:t>
            </a:r>
            <a:r>
              <a:rPr lang="el-GR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Comic Sans MS" panose="030F0702030302020204" pitchFamily="66" charset="0"/>
              </a:rPr>
              <a:t>η υπηρεσία μας βρισκόταν ήδη σε συνθήκες δημόσιας λειτουργίας,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Comic Sans MS" panose="030F0702030302020204" pitchFamily="66" charset="0"/>
              </a:rPr>
              <a:t>συνειδητοποιήσαμε την ανάγκη να λαμβάνουμε τακτικά αντίγραφα ασφαλείας (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Comic Sans MS" panose="030F0702030302020204" pitchFamily="66" charset="0"/>
              </a:rPr>
              <a:t>backup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Comic Sans MS" panose="030F0702030302020204" pitchFamily="66" charset="0"/>
              </a:rPr>
              <a:t>)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64243"/>
      </p:ext>
    </p:extLst>
  </p:cSld>
  <p:clrMapOvr>
    <a:masterClrMapping/>
  </p:clrMapOvr>
</p:sld>
</file>

<file path=ppt/theme/theme1.xml><?xml version="1.0" encoding="utf-8"?>
<a:theme xmlns:a="http://schemas.openxmlformats.org/drawingml/2006/main" name="Blueprint Pla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694</Words>
  <Application>Microsoft Office PowerPoint</Application>
  <PresentationFormat>Προσαρμογή</PresentationFormat>
  <Paragraphs>153</Paragraphs>
  <Slides>19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Liberation Sans</vt:lpstr>
      <vt:lpstr>StarSymbol</vt:lpstr>
      <vt:lpstr>Blueprint Plans</vt:lpstr>
      <vt:lpstr>Standard</vt:lpstr>
      <vt:lpstr>Δραστηριότητες Ομίλου “Διαδικτυακές Υπηρεσίες”</vt:lpstr>
      <vt:lpstr>Ξεκινήσαμε αναλύοντας</vt:lpstr>
      <vt:lpstr>Προτείναμε open source υπηρεσίες προς υλοποίηση</vt:lpstr>
      <vt:lpstr>Ψηφίσαμε ποια υπηρεσία να υλοποιήσουμε</vt:lpstr>
      <vt:lpstr>Εγκαταστήσαμε το Λ.Σ. «Ubuntu MATE» στο Server μας</vt:lpstr>
      <vt:lpstr>Κάναμε τις απαραίτητες Δικτυακές Ρυθμίσεις στον Server μας</vt:lpstr>
      <vt:lpstr>Εγκαταστήσαμε το Rocket.Chat</vt:lpstr>
      <vt:lpstr>Διερευνήσαμε διάφορες μεθόδους Εγγραφής Χρηστών</vt:lpstr>
      <vt:lpstr>Αντιμετωπίσαμε διάφορα προβλήματα κατά τη διάρκεια των δοκιμών</vt:lpstr>
      <vt:lpstr>Σκεφτήκαμε τις πιθανές ανάγκες των χρηστών μας</vt:lpstr>
      <vt:lpstr>Αναλύσαμε τις δυνατότητες του Rocket.Chat</vt:lpstr>
      <vt:lpstr>Ενεργοποιήσαμε υποστηρικτικές υπηρεσίες</vt:lpstr>
      <vt:lpstr>Υλοποιήσαμε αυτοματοποιημένο σύστημα εγγραφής χρηστών</vt:lpstr>
      <vt:lpstr>Δημιουργήσαμε το έγγραφο «Όροι Χρήσης» (Terms of Service)</vt:lpstr>
      <vt:lpstr>Παραμετροποιήσαμε την εμφάνιση των απαραίτητων εγγράφων</vt:lpstr>
      <vt:lpstr>Δημοσιεύσαμε την υπηρεσία μας</vt:lpstr>
      <vt:lpstr>Τι κερδίσαμε από αυτή την προσπάθεια</vt:lpstr>
      <vt:lpstr>Παρουσίαση του PowerPoint</vt:lpstr>
      <vt:lpstr>Σας ευχαριστούμε!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Blueprint Plans</dc:title>
  <dc:creator>Voyager</dc:creator>
  <cp:lastModifiedBy>Voyager</cp:lastModifiedBy>
  <cp:revision>21</cp:revision>
  <dcterms:created xsi:type="dcterms:W3CDTF">2022-05-09T14:05:24Z</dcterms:created>
  <dcterms:modified xsi:type="dcterms:W3CDTF">2022-05-22T09:52:30Z</dcterms:modified>
</cp:coreProperties>
</file>